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09BBA-AFF2-486C-B8DA-058389DD19E7}" type="datetimeFigureOut">
              <a:rPr lang="en-GB" smtClean="0"/>
              <a:t>30/07/2021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69722-A246-4ADA-8B38-ECD59A1D29FF}" type="slidenum">
              <a:rPr lang="en-GB" smtClean="0"/>
              <a:t>‹#›</a:t>
            </a:fld>
            <a:endParaRPr lang="en-GB"/>
          </a:p>
        </p:txBody>
      </p:sp>
    </p:spTree>
    <p:extLst>
      <p:ext uri="{BB962C8B-B14F-4D97-AF65-F5344CB8AC3E}">
        <p14:creationId xmlns:p14="http://schemas.microsoft.com/office/powerpoint/2010/main" val="170437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Universal Health Coverage is a healthcare program developed by the World Health Organization (WHO) </a:t>
            </a:r>
            <a:r>
              <a:rPr lang="en-US" b="0" i="0" dirty="0">
                <a:solidFill>
                  <a:srgbClr val="3C4245"/>
                </a:solidFill>
                <a:effectLst/>
                <a:latin typeface="Arial" panose="020B0604020202020204" pitchFamily="34" charset="0"/>
              </a:rPr>
              <a:t>that all individuals and communities receive the health services they need without suffering financial hardship.</a:t>
            </a:r>
          </a:p>
          <a:p>
            <a:r>
              <a:rPr lang="en-US" b="0" i="0" dirty="0">
                <a:solidFill>
                  <a:srgbClr val="3C4245"/>
                </a:solidFill>
                <a:effectLst/>
                <a:latin typeface="Arial" panose="020B0604020202020204" pitchFamily="34" charset="0"/>
              </a:rPr>
              <a:t>It includes the full spectrum of essential, quality health services, from health promotion to prevention, treatment, rehabilitation, and palliative care across the life course.</a:t>
            </a:r>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2</a:t>
            </a:fld>
            <a:endParaRPr lang="en-GB"/>
          </a:p>
        </p:txBody>
      </p:sp>
    </p:spTree>
    <p:extLst>
      <p:ext uri="{BB962C8B-B14F-4D97-AF65-F5344CB8AC3E}">
        <p14:creationId xmlns:p14="http://schemas.microsoft.com/office/powerpoint/2010/main" val="179033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mission of UHC </a:t>
            </a:r>
            <a:r>
              <a:rPr lang="en-US" dirty="0"/>
              <a:t>to ensure that all people obtain the health services they need without suffering financial hardship when paying for them makes it possible for the WHO to achieve its mission to advocate and catalyze global and country actions to resolve the human resources for health crisis, to support the achievement of the health-related millennium development goals and health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269722-A246-4ADA-8B38-ECD59A1D29FF}" type="slidenum">
              <a:rPr lang="en-GB" smtClean="0"/>
              <a:t>11</a:t>
            </a:fld>
            <a:endParaRPr lang="en-GB"/>
          </a:p>
        </p:txBody>
      </p:sp>
    </p:spTree>
    <p:extLst>
      <p:ext uri="{BB962C8B-B14F-4D97-AF65-F5344CB8AC3E}">
        <p14:creationId xmlns:p14="http://schemas.microsoft.com/office/powerpoint/2010/main" val="212706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C4245"/>
                </a:solidFill>
                <a:effectLst/>
                <a:latin typeface="Arial" panose="020B0604020202020204" pitchFamily="34" charset="0"/>
              </a:rPr>
              <a:t>Achieving UHC is one of the targets the nations of the world set when adopting the SDGs in 2015. Countries reaffirmed this commitment at the United Nations General Assembly High Level Meeting on UHC in 2019. Countries that progress towards UHC will make progress towards the other health-related targets, and towards the other goals. Good health allows children to learn and adults to earn, helps people escape from poverty, and provides the basis for long-term economic development.</a:t>
            </a:r>
          </a:p>
          <a:p>
            <a:br>
              <a:rPr lang="en-US" b="0" i="0" dirty="0">
                <a:solidFill>
                  <a:srgbClr val="3C4245"/>
                </a:solidFill>
                <a:effectLst/>
                <a:latin typeface="Arial" panose="020B0604020202020204" pitchFamily="34" charset="0"/>
              </a:rPr>
            </a:br>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3</a:t>
            </a:fld>
            <a:endParaRPr lang="en-GB"/>
          </a:p>
        </p:txBody>
      </p:sp>
    </p:spTree>
    <p:extLst>
      <p:ext uri="{BB962C8B-B14F-4D97-AF65-F5344CB8AC3E}">
        <p14:creationId xmlns:p14="http://schemas.microsoft.com/office/powerpoint/2010/main" val="240565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 Goal of UHC is to </a:t>
            </a:r>
            <a:r>
              <a:rPr lang="en-US" b="0" i="0" dirty="0">
                <a:solidFill>
                  <a:srgbClr val="3C4245"/>
                </a:solidFill>
                <a:effectLst/>
                <a:latin typeface="Arial" panose="020B0604020202020204" pitchFamily="34" charset="0"/>
              </a:rPr>
              <a:t>Protect people from the financial consequences of paying for health services out of their own pockets reduces the risk that people will be pushed into poverty because unexpected illness requires them to use up their life savings, sell assets, or borrow – destroying their futures and often those of their children.</a:t>
            </a:r>
          </a:p>
          <a:p>
            <a:br>
              <a:rPr lang="en-US" b="0" i="0" dirty="0">
                <a:solidFill>
                  <a:srgbClr val="3C4245"/>
                </a:solidFill>
                <a:effectLst/>
                <a:latin typeface="Arial" panose="020B0604020202020204" pitchFamily="34" charset="0"/>
              </a:rPr>
            </a:br>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4</a:t>
            </a:fld>
            <a:endParaRPr lang="en-GB"/>
          </a:p>
        </p:txBody>
      </p:sp>
    </p:spTree>
    <p:extLst>
      <p:ext uri="{BB962C8B-B14F-4D97-AF65-F5344CB8AC3E}">
        <p14:creationId xmlns:p14="http://schemas.microsoft.com/office/powerpoint/2010/main" val="41302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C4245"/>
                </a:solidFill>
                <a:effectLst/>
                <a:latin typeface="Arial" panose="020B0604020202020204" pitchFamily="34" charset="0"/>
              </a:rPr>
              <a:t>Good health allows children to learn and adults to earn, helps people escape from poverty, and provides the basis for long-term economic development.</a:t>
            </a:r>
          </a:p>
          <a:p>
            <a:pPr algn="l"/>
            <a:br>
              <a:rPr lang="en-US" b="0" i="0" dirty="0">
                <a:solidFill>
                  <a:srgbClr val="3C4245"/>
                </a:solidFill>
                <a:effectLst/>
                <a:latin typeface="Arial" panose="020B0604020202020204" pitchFamily="34" charset="0"/>
              </a:rPr>
            </a:br>
            <a:r>
              <a:rPr lang="en-US" b="0" i="0" dirty="0">
                <a:solidFill>
                  <a:srgbClr val="3C4245"/>
                </a:solidFill>
                <a:effectLst/>
                <a:latin typeface="Arial" panose="020B0604020202020204" pitchFamily="34" charset="0"/>
              </a:rPr>
              <a:t>WHO contributes to achieving the Thirteenth General Program of Work 2025 target that 1 billion more people benefit from UHC, while also contributing to the 2 other billion targets of 1 billion more people better protected from health emergencies and 1 billion more people enjoying better health and well-being. It also contributes to WHO’s mission of the right to the highest attainable standard of health, to Health for All and the SDGs.</a:t>
            </a:r>
          </a:p>
          <a:p>
            <a:br>
              <a:rPr lang="en-US" dirty="0"/>
            </a:br>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5</a:t>
            </a:fld>
            <a:endParaRPr lang="en-GB"/>
          </a:p>
        </p:txBody>
      </p:sp>
    </p:spTree>
    <p:extLst>
      <p:ext uri="{BB962C8B-B14F-4D97-AF65-F5344CB8AC3E}">
        <p14:creationId xmlns:p14="http://schemas.microsoft.com/office/powerpoint/2010/main" val="182982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C4245"/>
                </a:solidFill>
                <a:effectLst/>
                <a:latin typeface="Arial" panose="020B0604020202020204" pitchFamily="34" charset="0"/>
              </a:rPr>
              <a:t>UHC is based on the 1948 WHO Constitution, which declares health a fundamental human right and commits to ensuring the highest attainable level of health for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Therefore, WHO’s attempt to ensure that UHC is achieved involves helping countries to develop their health systems to achieve, maintain and monitor universal health coverage.</a:t>
            </a:r>
          </a:p>
          <a:p>
            <a:br>
              <a:rPr lang="en-US" dirty="0"/>
            </a:br>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6</a:t>
            </a:fld>
            <a:endParaRPr lang="en-GB"/>
          </a:p>
        </p:txBody>
      </p:sp>
    </p:spTree>
    <p:extLst>
      <p:ext uri="{BB962C8B-B14F-4D97-AF65-F5344CB8AC3E}">
        <p14:creationId xmlns:p14="http://schemas.microsoft.com/office/powerpoint/2010/main" val="100304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4245"/>
                </a:solidFill>
                <a:effectLst/>
                <a:latin typeface="Arial" panose="020B0604020202020204" pitchFamily="34" charset="0"/>
              </a:rPr>
              <a:t>Improving health service coverage and health outcomes depends on the availability, accessibility, and capacity of health and care workers to deliver quality people-</a:t>
            </a:r>
            <a:r>
              <a:rPr lang="en-US" b="0" i="0" dirty="0" err="1">
                <a:solidFill>
                  <a:srgbClr val="3C4245"/>
                </a:solidFill>
                <a:effectLst/>
                <a:latin typeface="Arial" panose="020B0604020202020204" pitchFamily="34" charset="0"/>
              </a:rPr>
              <a:t>centred</a:t>
            </a:r>
            <a:r>
              <a:rPr lang="en-US" b="0" i="0" dirty="0">
                <a:solidFill>
                  <a:srgbClr val="3C4245"/>
                </a:solidFill>
                <a:effectLst/>
                <a:latin typeface="Arial" panose="020B0604020202020204" pitchFamily="34" charset="0"/>
              </a:rPr>
              <a:t> integrated care.</a:t>
            </a:r>
          </a:p>
          <a:p>
            <a:r>
              <a:rPr lang="en-US" b="0" i="0" dirty="0">
                <a:solidFill>
                  <a:srgbClr val="3C4245"/>
                </a:solidFill>
                <a:effectLst/>
                <a:latin typeface="Arial" panose="020B0604020202020204" pitchFamily="34" charset="0"/>
              </a:rPr>
              <a:t>When people have to pay most of the cost for health services out of their own pockets, the poor are often unable to obtain many of the services they need, and even the rich may be exposed to financial hardship in the event of severe or long-term illness. Pooling funds from compulsory funding sources (such as government tax revenues) can spread the financial risks of illness across a population. Thus the need for </a:t>
            </a:r>
            <a:r>
              <a:rPr lang="en-US" sz="1200" dirty="0">
                <a:latin typeface="Times New Roman" panose="02020603050405020304" pitchFamily="18" charset="0"/>
                <a:cs typeface="Times New Roman" panose="02020603050405020304" pitchFamily="18" charset="0"/>
              </a:rPr>
              <a:t>Strengthening health systems in all countries through robust funding of all key structures.</a:t>
            </a:r>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7</a:t>
            </a:fld>
            <a:endParaRPr lang="en-GB"/>
          </a:p>
        </p:txBody>
      </p:sp>
    </p:spTree>
    <p:extLst>
      <p:ext uri="{BB962C8B-B14F-4D97-AF65-F5344CB8AC3E}">
        <p14:creationId xmlns:p14="http://schemas.microsoft.com/office/powerpoint/2010/main" val="100991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World Health Organization is an agency of the United Nations mandated with international public health.</a:t>
            </a:r>
          </a:p>
          <a:p>
            <a:r>
              <a:rPr lang="en-GB" dirty="0"/>
              <a:t>WHO was able to convene meetings with heads of states, key policy makers and other healthcare stakeholders and convinced them to align healthcare policy and laws with universal healthcare.</a:t>
            </a:r>
          </a:p>
          <a:p>
            <a:r>
              <a:rPr lang="en-GB" dirty="0"/>
              <a:t>WHO has successfully managed to influence healthcare policies in more than 110 partner countries across the globe. </a:t>
            </a:r>
          </a:p>
          <a:p>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8</a:t>
            </a:fld>
            <a:endParaRPr lang="en-GB"/>
          </a:p>
        </p:txBody>
      </p:sp>
    </p:spTree>
    <p:extLst>
      <p:ext uri="{BB962C8B-B14F-4D97-AF65-F5344CB8AC3E}">
        <p14:creationId xmlns:p14="http://schemas.microsoft.com/office/powerpoint/2010/main" val="13638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interfaceregular"/>
              </a:rPr>
              <a:t>A lack of capacity to offer effective financial protection was identified as the most important challenge hindering the achievement of UHC. Indeed, financial protection has been considered a crucial element of universal health coverage.</a:t>
            </a:r>
          </a:p>
          <a:p>
            <a:r>
              <a:rPr lang="en-US" b="0" i="0" dirty="0">
                <a:solidFill>
                  <a:srgbClr val="202124"/>
                </a:solidFill>
                <a:effectLst/>
                <a:latin typeface="arial" panose="020B0604020202020204" pitchFamily="34" charset="0"/>
              </a:rPr>
              <a:t>Health inequities are </a:t>
            </a:r>
            <a:r>
              <a:rPr lang="en-US" b="1" i="0" dirty="0">
                <a:solidFill>
                  <a:srgbClr val="202124"/>
                </a:solidFill>
                <a:effectLst/>
                <a:latin typeface="arial" panose="020B0604020202020204" pitchFamily="34" charset="0"/>
              </a:rPr>
              <a:t>differences in health status</a:t>
            </a:r>
            <a:r>
              <a:rPr lang="en-US" b="0" i="0" dirty="0">
                <a:solidFill>
                  <a:srgbClr val="202124"/>
                </a:solidFill>
                <a:effectLst/>
                <a:latin typeface="arial" panose="020B0604020202020204" pitchFamily="34" charset="0"/>
              </a:rPr>
              <a:t> or in the distribution of health resources between different population groups, arising from the social conditions in which people are born, grow, live, work and age. Health inequities are unfair and could be reduced by the right mix of government policies.</a:t>
            </a:r>
            <a:endParaRPr lang="en-US" b="0" i="0" dirty="0">
              <a:solidFill>
                <a:srgbClr val="333333"/>
              </a:solidFill>
              <a:effectLst/>
              <a:latin typeface="interfaceregular"/>
            </a:endParaRPr>
          </a:p>
          <a:p>
            <a:endParaRPr lang="en-GB" dirty="0"/>
          </a:p>
        </p:txBody>
      </p:sp>
      <p:sp>
        <p:nvSpPr>
          <p:cNvPr id="4" name="Slide Number Placeholder 3"/>
          <p:cNvSpPr>
            <a:spLocks noGrp="1"/>
          </p:cNvSpPr>
          <p:nvPr>
            <p:ph type="sldNum" sz="quarter" idx="5"/>
          </p:nvPr>
        </p:nvSpPr>
        <p:spPr/>
        <p:txBody>
          <a:bodyPr/>
          <a:lstStyle/>
          <a:p>
            <a:fld id="{C0269722-A246-4ADA-8B38-ECD59A1D29FF}" type="slidenum">
              <a:rPr lang="en-GB" smtClean="0"/>
              <a:t>9</a:t>
            </a:fld>
            <a:endParaRPr lang="en-GB"/>
          </a:p>
        </p:txBody>
      </p:sp>
    </p:spTree>
    <p:extLst>
      <p:ext uri="{BB962C8B-B14F-4D97-AF65-F5344CB8AC3E}">
        <p14:creationId xmlns:p14="http://schemas.microsoft.com/office/powerpoint/2010/main" val="399370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cost of healthcare services is increasing and it is expected to increase further in coming years.</a:t>
            </a:r>
            <a:r>
              <a:rPr lang="en-GB" dirty="0"/>
              <a:t> </a:t>
            </a:r>
            <a:r>
              <a:rPr lang="en-US" dirty="0"/>
              <a:t>Catastrophic economic and social costs related to health expenditures impoverish 100m people a year worldwide.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Opportunities for better healthcare services are available through advanced medical technology. However, this technology is not available for emerging markets because of their inability to finance it.</a:t>
            </a:r>
          </a:p>
        </p:txBody>
      </p:sp>
      <p:sp>
        <p:nvSpPr>
          <p:cNvPr id="4" name="Slide Number Placeholder 3"/>
          <p:cNvSpPr>
            <a:spLocks noGrp="1"/>
          </p:cNvSpPr>
          <p:nvPr>
            <p:ph type="sldNum" sz="quarter" idx="5"/>
          </p:nvPr>
        </p:nvSpPr>
        <p:spPr/>
        <p:txBody>
          <a:bodyPr/>
          <a:lstStyle/>
          <a:p>
            <a:fld id="{C0269722-A246-4ADA-8B38-ECD59A1D29FF}" type="slidenum">
              <a:rPr lang="en-GB" smtClean="0"/>
              <a:t>10</a:t>
            </a:fld>
            <a:endParaRPr lang="en-GB"/>
          </a:p>
        </p:txBody>
      </p:sp>
    </p:spTree>
    <p:extLst>
      <p:ext uri="{BB962C8B-B14F-4D97-AF65-F5344CB8AC3E}">
        <p14:creationId xmlns:p14="http://schemas.microsoft.com/office/powerpoint/2010/main" val="354886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359076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8578A-6EF0-406A-A218-76BA4970D3C8}" type="datetimeFigureOut">
              <a:rPr lang="en-GB" smtClean="0"/>
              <a:t>30/07/2021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98710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315719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542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1830379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532316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250243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1824909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233413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9683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25909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8578A-6EF0-406A-A218-76BA4970D3C8}" type="datetimeFigureOut">
              <a:rPr lang="en-GB" smtClean="0"/>
              <a:t>30/07/2021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160675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08578A-6EF0-406A-A218-76BA4970D3C8}" type="datetimeFigureOut">
              <a:rPr lang="en-GB" smtClean="0"/>
              <a:t>30/07/2021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398712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146303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94299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508578A-6EF0-406A-A218-76BA4970D3C8}" type="datetimeFigureOut">
              <a:rPr lang="en-GB" smtClean="0"/>
              <a:t>30/07/2021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179303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8578A-6EF0-406A-A218-76BA4970D3C8}" type="datetimeFigureOut">
              <a:rPr lang="en-GB" smtClean="0"/>
              <a:t>30/07/2021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339C6-FBF7-4266-A978-CABC163BB1CF}" type="slidenum">
              <a:rPr lang="en-GB" smtClean="0"/>
              <a:t>‹#›</a:t>
            </a:fld>
            <a:endParaRPr lang="en-GB"/>
          </a:p>
        </p:txBody>
      </p:sp>
    </p:spTree>
    <p:extLst>
      <p:ext uri="{BB962C8B-B14F-4D97-AF65-F5344CB8AC3E}">
        <p14:creationId xmlns:p14="http://schemas.microsoft.com/office/powerpoint/2010/main" val="171011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08578A-6EF0-406A-A218-76BA4970D3C8}" type="datetimeFigureOut">
              <a:rPr lang="en-GB" smtClean="0"/>
              <a:t>30/07/2021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69339C6-FBF7-4266-A978-CABC163BB1CF}" type="slidenum">
              <a:rPr lang="en-GB" smtClean="0"/>
              <a:t>‹#›</a:t>
            </a:fld>
            <a:endParaRPr lang="en-GB"/>
          </a:p>
        </p:txBody>
      </p:sp>
    </p:spTree>
    <p:extLst>
      <p:ext uri="{BB962C8B-B14F-4D97-AF65-F5344CB8AC3E}">
        <p14:creationId xmlns:p14="http://schemas.microsoft.com/office/powerpoint/2010/main" val="1866067971"/>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workforcealliance/about/vision_mission/en/" TargetMode="External"/><Relationship Id="rId2" Type="http://schemas.openxmlformats.org/officeDocument/2006/relationships/hyperlink" Target="https://www.who.int/news-room/fact-sheets/detail/universal-health-coverage-(uhc)" TargetMode="External"/><Relationship Id="rId1" Type="http://schemas.openxmlformats.org/officeDocument/2006/relationships/slideLayout" Target="../slideLayouts/slideLayout2.xml"/><Relationship Id="rId4" Type="http://schemas.openxmlformats.org/officeDocument/2006/relationships/hyperlink" Target="https://www.who.int/westernpacific/news/q-a-detail/what-is-universal-health-cover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who.int/entity/alliance-hpsr/en/index.html" TargetMode="External"/><Relationship Id="rId7" Type="http://schemas.openxmlformats.org/officeDocument/2006/relationships/hyperlink" Target="https://www.uhc2030.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phcperformanceinitiative.org/" TargetMode="External"/><Relationship Id="rId5" Type="http://schemas.openxmlformats.org/officeDocument/2006/relationships/hyperlink" Target="http://uhcpartnership.net/" TargetMode="External"/><Relationship Id="rId4" Type="http://schemas.openxmlformats.org/officeDocument/2006/relationships/hyperlink" Target="https://p4h.worl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D8611F-6917-487F-93D7-2A95CE5D6C9E}"/>
              </a:ext>
            </a:extLst>
          </p:cNvPr>
          <p:cNvSpPr>
            <a:spLocks noGrp="1"/>
          </p:cNvSpPr>
          <p:nvPr>
            <p:ph type="title"/>
          </p:nvPr>
        </p:nvSpPr>
        <p:spPr/>
        <p:txBody>
          <a:bodyPr/>
          <a:lstStyle/>
          <a:p>
            <a:pPr algn="ctr"/>
            <a:r>
              <a:rPr lang="en-GB" sz="6600" dirty="0"/>
              <a:t>Universal Health Care</a:t>
            </a:r>
          </a:p>
        </p:txBody>
      </p:sp>
      <p:sp>
        <p:nvSpPr>
          <p:cNvPr id="5" name="Content Placeholder 4">
            <a:extLst>
              <a:ext uri="{FF2B5EF4-FFF2-40B4-BE49-F238E27FC236}">
                <a16:creationId xmlns:a16="http://schemas.microsoft.com/office/drawing/2014/main" id="{35FFA9E2-91F7-4509-8FBF-BC10FB264DA8}"/>
              </a:ext>
            </a:extLst>
          </p:cNvPr>
          <p:cNvSpPr>
            <a:spLocks noGrp="1"/>
          </p:cNvSpPr>
          <p:nvPr>
            <p:ph idx="1"/>
          </p:nvPr>
        </p:nvSpPr>
        <p:spPr>
          <a:xfrm>
            <a:off x="1103312" y="2549236"/>
            <a:ext cx="9952615" cy="3699163"/>
          </a:xfrm>
        </p:spPr>
        <p:txBody>
          <a:bodyPr>
            <a:normAutofit/>
          </a:bodyPr>
          <a:lstStyle/>
          <a:p>
            <a:pPr algn="ctr"/>
            <a:r>
              <a:rPr lang="en-GB" sz="3200" dirty="0"/>
              <a:t>Name</a:t>
            </a:r>
          </a:p>
          <a:p>
            <a:pPr algn="ctr"/>
            <a:r>
              <a:rPr lang="en-GB" sz="3200" dirty="0"/>
              <a:t>Institution</a:t>
            </a:r>
          </a:p>
          <a:p>
            <a:pPr algn="ctr"/>
            <a:r>
              <a:rPr lang="en-GB" sz="3200" dirty="0"/>
              <a:t>Date</a:t>
            </a:r>
          </a:p>
        </p:txBody>
      </p:sp>
    </p:spTree>
    <p:extLst>
      <p:ext uri="{BB962C8B-B14F-4D97-AF65-F5344CB8AC3E}">
        <p14:creationId xmlns:p14="http://schemas.microsoft.com/office/powerpoint/2010/main" val="372305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8368-8BF5-4C29-8919-17A3752D943E}"/>
              </a:ext>
            </a:extLst>
          </p:cNvPr>
          <p:cNvSpPr>
            <a:spLocks noGrp="1"/>
          </p:cNvSpPr>
          <p:nvPr>
            <p:ph type="title"/>
          </p:nvPr>
        </p:nvSpPr>
        <p:spPr/>
        <p:txBody>
          <a:bodyPr/>
          <a:lstStyle/>
          <a:p>
            <a:pPr algn="ctr"/>
            <a:r>
              <a:rPr lang="en-GB" sz="6000" dirty="0">
                <a:latin typeface="Algerian" panose="04020705040A02060702" pitchFamily="82" charset="0"/>
              </a:rPr>
              <a:t>Economic Evaluation</a:t>
            </a:r>
          </a:p>
        </p:txBody>
      </p:sp>
      <p:sp>
        <p:nvSpPr>
          <p:cNvPr id="3" name="Content Placeholder 2">
            <a:extLst>
              <a:ext uri="{FF2B5EF4-FFF2-40B4-BE49-F238E27FC236}">
                <a16:creationId xmlns:a16="http://schemas.microsoft.com/office/drawing/2014/main" id="{9FAD9971-7989-403A-B177-DDFCD36D6B0E}"/>
              </a:ext>
            </a:extLst>
          </p:cNvPr>
          <p:cNvSpPr>
            <a:spLocks noGrp="1"/>
          </p:cNvSpPr>
          <p:nvPr>
            <p:ph idx="1"/>
          </p:nvPr>
        </p:nvSpPr>
        <p:spPr>
          <a:xfrm>
            <a:off x="5411448" y="2052918"/>
            <a:ext cx="5966085" cy="4557744"/>
          </a:xfrm>
        </p:spPr>
        <p:txBody>
          <a:bodyPr>
            <a:normAutofit fontScale="92500" lnSpcReduction="20000"/>
          </a:bodyPr>
          <a:lstStyle/>
          <a:p>
            <a:r>
              <a:rPr lang="en-GB" dirty="0"/>
              <a:t>In the period between 2000 and 2011, health investments were sorely responsible for a quarter growth in developing countries (Reich et al., 2016).</a:t>
            </a:r>
          </a:p>
          <a:p>
            <a:r>
              <a:rPr lang="en-US" dirty="0"/>
              <a:t>Advanced medical technologies are available to emerging markets putting pressure on scarce resources in order to finance them ("Universal health coverage (UHC)," 2021).</a:t>
            </a:r>
          </a:p>
          <a:p>
            <a:r>
              <a:rPr lang="en-US" dirty="0"/>
              <a:t>The general cost of healthcare services is increasing and it is expected to increase further in coming years.</a:t>
            </a:r>
          </a:p>
          <a:p>
            <a:r>
              <a:rPr lang="en-US" dirty="0"/>
              <a:t>Catastrophic economic and social costs related to health expenditures impoverish 100m people a year worldwide (Ghebreyesus, T. A. (2017).</a:t>
            </a:r>
          </a:p>
        </p:txBody>
      </p:sp>
      <p:pic>
        <p:nvPicPr>
          <p:cNvPr id="9218" name="Picture 2" descr="External evaluation of Eurimages - Eurimages News">
            <a:extLst>
              <a:ext uri="{FF2B5EF4-FFF2-40B4-BE49-F238E27FC236}">
                <a16:creationId xmlns:a16="http://schemas.microsoft.com/office/drawing/2014/main" id="{F1ED762B-CA4B-46C6-95E0-48B07049F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539"/>
            <a:ext cx="5411448" cy="455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4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8BC3-33B6-4CD7-B1C5-F74F3438E677}"/>
              </a:ext>
            </a:extLst>
          </p:cNvPr>
          <p:cNvSpPr>
            <a:spLocks noGrp="1"/>
          </p:cNvSpPr>
          <p:nvPr>
            <p:ph type="title"/>
          </p:nvPr>
        </p:nvSpPr>
        <p:spPr/>
        <p:txBody>
          <a:bodyPr/>
          <a:lstStyle/>
          <a:p>
            <a:pPr algn="ctr"/>
            <a:r>
              <a:rPr lang="en-GB" sz="5400" dirty="0">
                <a:latin typeface="Algerian" panose="04020705040A02060702" pitchFamily="82" charset="0"/>
              </a:rPr>
              <a:t>Value of UHC TO THE WHO</a:t>
            </a:r>
          </a:p>
        </p:txBody>
      </p:sp>
      <p:sp>
        <p:nvSpPr>
          <p:cNvPr id="3" name="Content Placeholder 2">
            <a:extLst>
              <a:ext uri="{FF2B5EF4-FFF2-40B4-BE49-F238E27FC236}">
                <a16:creationId xmlns:a16="http://schemas.microsoft.com/office/drawing/2014/main" id="{C1DF2E6C-393C-421A-9A85-17C70CBA90F8}"/>
              </a:ext>
            </a:extLst>
          </p:cNvPr>
          <p:cNvSpPr>
            <a:spLocks noGrp="1"/>
          </p:cNvSpPr>
          <p:nvPr>
            <p:ph idx="1"/>
          </p:nvPr>
        </p:nvSpPr>
        <p:spPr/>
        <p:txBody>
          <a:bodyPr>
            <a:normAutofit fontScale="85000" lnSpcReduction="10000"/>
          </a:bodyPr>
          <a:lstStyle/>
          <a:p>
            <a:r>
              <a:rPr lang="en-GB" sz="3200" b="1" dirty="0">
                <a:solidFill>
                  <a:srgbClr val="00B050"/>
                </a:solidFill>
              </a:rPr>
              <a:t>WHO aims to</a:t>
            </a:r>
            <a:r>
              <a:rPr lang="en-US" sz="3200" b="1" dirty="0">
                <a:solidFill>
                  <a:srgbClr val="00B050"/>
                </a:solidFill>
              </a:rPr>
              <a:t> advocate and catalyze global and country actions to resolve the human resources for health crisis, to support the achievement of the health-related millennium development goals and health for all ("Alliance vision and mission," n.d.).</a:t>
            </a:r>
          </a:p>
          <a:p>
            <a:r>
              <a:rPr lang="en-US" sz="3200" i="1" dirty="0">
                <a:solidFill>
                  <a:srgbClr val="FFC000"/>
                </a:solidFill>
              </a:rPr>
              <a:t>The goal of universal health coverage is to ensure that all people obtain the health services they need without suffering financial hardship when paying for them ("Universal health coverage (UHC)," </a:t>
            </a:r>
            <a:r>
              <a:rPr lang="en-US" sz="3200" i="1">
                <a:solidFill>
                  <a:srgbClr val="FFC000"/>
                </a:solidFill>
              </a:rPr>
              <a:t>2021).</a:t>
            </a:r>
            <a:endParaRPr lang="en-US" sz="3200" i="1" dirty="0">
              <a:solidFill>
                <a:srgbClr val="FFC000"/>
              </a:solidFill>
            </a:endParaRPr>
          </a:p>
        </p:txBody>
      </p:sp>
    </p:spTree>
    <p:extLst>
      <p:ext uri="{BB962C8B-B14F-4D97-AF65-F5344CB8AC3E}">
        <p14:creationId xmlns:p14="http://schemas.microsoft.com/office/powerpoint/2010/main" val="245112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DFDB-ADB3-4726-B9F0-AFE43AEBA58A}"/>
              </a:ext>
            </a:extLst>
          </p:cNvPr>
          <p:cNvSpPr>
            <a:spLocks noGrp="1"/>
          </p:cNvSpPr>
          <p:nvPr>
            <p:ph type="title"/>
          </p:nvPr>
        </p:nvSpPr>
        <p:spPr/>
        <p:txBody>
          <a:bodyPr/>
          <a:lstStyle/>
          <a:p>
            <a:pPr algn="ctr"/>
            <a:r>
              <a:rPr lang="en-GB" sz="7200" dirty="0">
                <a:latin typeface="Times New Roman" panose="02020603050405020304" pitchFamily="18" charset="0"/>
                <a:cs typeface="Times New Roman" panose="02020603050405020304" pitchFamily="18" charset="0"/>
              </a:rPr>
              <a:t>Reference</a:t>
            </a:r>
          </a:p>
        </p:txBody>
      </p:sp>
      <p:sp>
        <p:nvSpPr>
          <p:cNvPr id="3" name="Content Placeholder 2">
            <a:extLst>
              <a:ext uri="{FF2B5EF4-FFF2-40B4-BE49-F238E27FC236}">
                <a16:creationId xmlns:a16="http://schemas.microsoft.com/office/drawing/2014/main" id="{AEC68552-F9D0-449E-9350-7B51A1256C01}"/>
              </a:ext>
            </a:extLst>
          </p:cNvPr>
          <p:cNvSpPr>
            <a:spLocks noGrp="1"/>
          </p:cNvSpPr>
          <p:nvPr>
            <p:ph idx="1"/>
          </p:nvPr>
        </p:nvSpPr>
        <p:spPr/>
        <p:txBody>
          <a:bodyPr>
            <a:normAutofit fontScale="92500" lnSpcReduction="10000"/>
          </a:bodyPr>
          <a:lstStyle/>
          <a:p>
            <a:r>
              <a:rPr lang="en-US" dirty="0"/>
              <a:t>Universal health coverage (UHC). (2021, April 1). </a:t>
            </a:r>
            <a:r>
              <a:rPr lang="en-US" dirty="0">
                <a:hlinkClick r:id="rId2"/>
              </a:rPr>
              <a:t>https://www.who.int/news-room/fact-sheets/detail/universal-health-coverage-(uhc)</a:t>
            </a:r>
            <a:r>
              <a:rPr lang="en-US" dirty="0"/>
              <a:t> </a:t>
            </a:r>
          </a:p>
          <a:p>
            <a:r>
              <a:rPr lang="en-US" dirty="0"/>
              <a:t>Alliance vision and mission. (n.d.). WHO | World Health Organization. </a:t>
            </a:r>
            <a:r>
              <a:rPr lang="en-US" dirty="0">
                <a:hlinkClick r:id="rId3"/>
              </a:rPr>
              <a:t>https://www.who.int/workforcealliance/about/vision_mission/en/</a:t>
            </a:r>
            <a:r>
              <a:rPr lang="en-US" dirty="0"/>
              <a:t> </a:t>
            </a:r>
          </a:p>
          <a:p>
            <a:r>
              <a:rPr lang="en-US" dirty="0"/>
              <a:t>What is universal health coverage? (n.d.). WHO | World Health Organization. </a:t>
            </a:r>
            <a:r>
              <a:rPr lang="en-US" dirty="0">
                <a:hlinkClick r:id="rId4"/>
              </a:rPr>
              <a:t>https://www.who.int/westernpacific/news/q-a-detail/what-is-universal-health-coverage</a:t>
            </a:r>
            <a:r>
              <a:rPr lang="en-US" dirty="0"/>
              <a:t> </a:t>
            </a:r>
          </a:p>
          <a:p>
            <a:r>
              <a:rPr lang="en-US" dirty="0"/>
              <a:t>Reich, M. R., Harris, J., Ikegami, N., Maeda, A., Cashin, C., Araujo, E. C., ... &amp; Evans, T. G. (2016). Moving towards universal health coverage: lessons from 11 country studies. The Lancet, 387(10020), 811-816.</a:t>
            </a:r>
          </a:p>
          <a:p>
            <a:r>
              <a:rPr lang="en-US" dirty="0"/>
              <a:t>Ghebreyesus, T. A. (2017). All roads lead to universal health coverage. The Lancet Global Health, 5(9), e839-e840.</a:t>
            </a:r>
          </a:p>
        </p:txBody>
      </p:sp>
    </p:spTree>
    <p:extLst>
      <p:ext uri="{BB962C8B-B14F-4D97-AF65-F5344CB8AC3E}">
        <p14:creationId xmlns:p14="http://schemas.microsoft.com/office/powerpoint/2010/main" val="383392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A08A-3C4D-490A-9E17-F1B92767CC36}"/>
              </a:ext>
            </a:extLst>
          </p:cNvPr>
          <p:cNvSpPr>
            <a:spLocks noGrp="1"/>
          </p:cNvSpPr>
          <p:nvPr>
            <p:ph type="title"/>
          </p:nvPr>
        </p:nvSpPr>
        <p:spPr/>
        <p:txBody>
          <a:bodyPr/>
          <a:lstStyle/>
          <a:p>
            <a:pPr algn="ctr"/>
            <a:r>
              <a:rPr lang="en-GB" sz="4800" dirty="0">
                <a:latin typeface="Algerian" panose="04020705040A02060702" pitchFamily="82" charset="0"/>
              </a:rPr>
              <a:t>Universal Health Coverage </a:t>
            </a:r>
          </a:p>
        </p:txBody>
      </p:sp>
      <p:sp>
        <p:nvSpPr>
          <p:cNvPr id="3" name="Content Placeholder 2">
            <a:extLst>
              <a:ext uri="{FF2B5EF4-FFF2-40B4-BE49-F238E27FC236}">
                <a16:creationId xmlns:a16="http://schemas.microsoft.com/office/drawing/2014/main" id="{E146E178-3ABE-409B-8131-F0C8C3719FF9}"/>
              </a:ext>
            </a:extLst>
          </p:cNvPr>
          <p:cNvSpPr>
            <a:spLocks noGrp="1"/>
          </p:cNvSpPr>
          <p:nvPr>
            <p:ph idx="1"/>
          </p:nvPr>
        </p:nvSpPr>
        <p:spPr>
          <a:xfrm>
            <a:off x="1103312" y="2052919"/>
            <a:ext cx="5768543" cy="4237046"/>
          </a:xfrm>
        </p:spPr>
        <p:txBody>
          <a:bodyPr>
            <a:normAutofit fontScale="85000" lnSpcReduction="20000"/>
          </a:bodyPr>
          <a:lstStyle/>
          <a:p>
            <a:r>
              <a:rPr lang="en-GB" sz="4000" dirty="0">
                <a:latin typeface="Times New Roman" panose="02020603050405020304" pitchFamily="18" charset="0"/>
                <a:cs typeface="Times New Roman" panose="02020603050405020304" pitchFamily="18" charset="0"/>
              </a:rPr>
              <a:t>Universal health coverage, commonly known as UHC is a healthcare policy that aims to ensure that all individuals and communities receive health services without financial hardships </a:t>
            </a:r>
            <a:r>
              <a:rPr lang="en-US" sz="4000" dirty="0">
                <a:latin typeface="Times New Roman" panose="02020603050405020304" pitchFamily="18" charset="0"/>
                <a:cs typeface="Times New Roman" panose="02020603050405020304" pitchFamily="18" charset="0"/>
              </a:rPr>
              <a:t>("What is universal health coverage?," n.d.)</a:t>
            </a:r>
            <a:r>
              <a:rPr lang="en-GB" sz="4000" dirty="0">
                <a:latin typeface="Times New Roman" panose="02020603050405020304" pitchFamily="18" charset="0"/>
                <a:cs typeface="Times New Roman" panose="02020603050405020304" pitchFamily="18" charset="0"/>
              </a:rPr>
              <a:t>.</a:t>
            </a:r>
          </a:p>
        </p:txBody>
      </p:sp>
      <p:pic>
        <p:nvPicPr>
          <p:cNvPr id="2050" name="Picture 2" descr="Commonwealth Health Ministers Meet To Strategise Universal Health Coverage  - ECS International">
            <a:extLst>
              <a:ext uri="{FF2B5EF4-FFF2-40B4-BE49-F238E27FC236}">
                <a16:creationId xmlns:a16="http://schemas.microsoft.com/office/drawing/2014/main" id="{A506496F-1986-4004-B975-245311F51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854" y="1853248"/>
            <a:ext cx="5320146" cy="455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5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1025-BF21-4FBB-91E8-5853555DF807}"/>
              </a:ext>
            </a:extLst>
          </p:cNvPr>
          <p:cNvSpPr>
            <a:spLocks noGrp="1"/>
          </p:cNvSpPr>
          <p:nvPr>
            <p:ph type="title"/>
          </p:nvPr>
        </p:nvSpPr>
        <p:spPr/>
        <p:txBody>
          <a:bodyPr/>
          <a:lstStyle/>
          <a:p>
            <a:pPr algn="ctr"/>
            <a:r>
              <a:rPr lang="en-GB" sz="6000" dirty="0">
                <a:latin typeface="Algerian" panose="04020705040A02060702" pitchFamily="82" charset="0"/>
              </a:rPr>
              <a:t>WHO’s Position on UHC</a:t>
            </a:r>
          </a:p>
        </p:txBody>
      </p:sp>
      <p:sp>
        <p:nvSpPr>
          <p:cNvPr id="3" name="Content Placeholder 2">
            <a:extLst>
              <a:ext uri="{FF2B5EF4-FFF2-40B4-BE49-F238E27FC236}">
                <a16:creationId xmlns:a16="http://schemas.microsoft.com/office/drawing/2014/main" id="{7CD17FB3-1B74-44E0-B15C-58C5593E9E3B}"/>
              </a:ext>
            </a:extLst>
          </p:cNvPr>
          <p:cNvSpPr>
            <a:spLocks noGrp="1"/>
          </p:cNvSpPr>
          <p:nvPr>
            <p:ph idx="1"/>
          </p:nvPr>
        </p:nvSpPr>
        <p:spPr>
          <a:xfrm>
            <a:off x="1103313" y="2052918"/>
            <a:ext cx="6101051" cy="4458718"/>
          </a:xfrm>
        </p:spPr>
        <p:txBody>
          <a:bodyPr>
            <a:normAutofit fontScale="85000" lnSpcReduction="10000"/>
          </a:bodyPr>
          <a:lstStyle/>
          <a:p>
            <a:r>
              <a:rPr lang="en-GB" sz="2800" dirty="0">
                <a:latin typeface="Times New Roman" panose="02020603050405020304" pitchFamily="18" charset="0"/>
                <a:cs typeface="Times New Roman" panose="02020603050405020304" pitchFamily="18" charset="0"/>
              </a:rPr>
              <a:t>The United Nations identified UHC as one of its targets when developing the Sustainable Development Goals (SDGs) in 2015.</a:t>
            </a:r>
          </a:p>
          <a:p>
            <a:r>
              <a:rPr lang="en-GB" sz="2800" dirty="0">
                <a:latin typeface="Times New Roman" panose="02020603050405020304" pitchFamily="18" charset="0"/>
                <a:cs typeface="Times New Roman" panose="02020603050405020304" pitchFamily="18" charset="0"/>
              </a:rPr>
              <a:t>This target was later reaffirmed by the United Nations General Assembly High Level meeting on UHC in 2019 </a:t>
            </a:r>
            <a:r>
              <a:rPr lang="en-US" sz="2800" dirty="0">
                <a:latin typeface="Times New Roman" panose="02020603050405020304" pitchFamily="18" charset="0"/>
                <a:cs typeface="Times New Roman" panose="02020603050405020304" pitchFamily="18" charset="0"/>
              </a:rPr>
              <a:t>("What is universal health coverage?," n.d.)</a:t>
            </a:r>
            <a:r>
              <a:rPr lang="en-GB" sz="2800" dirty="0">
                <a:latin typeface="Times New Roman" panose="02020603050405020304" pitchFamily="18" charset="0"/>
                <a:cs typeface="Times New Roman" panose="02020603050405020304" pitchFamily="18" charset="0"/>
              </a:rPr>
              <a:t>. </a:t>
            </a:r>
          </a:p>
          <a:p>
            <a:r>
              <a:rPr lang="en-GB" sz="2800" dirty="0">
                <a:latin typeface="Times New Roman" panose="02020603050405020304" pitchFamily="18" charset="0"/>
                <a:cs typeface="Times New Roman" panose="02020603050405020304" pitchFamily="18" charset="0"/>
              </a:rPr>
              <a:t>According to WHO, countries that makes progress towards achieving UHC will also make progress towards achieving other health-related goals and targets (Reich et al., 2016). </a:t>
            </a:r>
          </a:p>
        </p:txBody>
      </p:sp>
      <p:pic>
        <p:nvPicPr>
          <p:cNvPr id="3074" name="Picture 2" descr="If It Wasn&amp;#39;t Already Obvious, We Need Universal Healthcare – The Lumberjack">
            <a:extLst>
              <a:ext uri="{FF2B5EF4-FFF2-40B4-BE49-F238E27FC236}">
                <a16:creationId xmlns:a16="http://schemas.microsoft.com/office/drawing/2014/main" id="{AFB953EE-1D1C-48E5-8205-7AACFB8ED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64" y="2052918"/>
            <a:ext cx="4987636" cy="435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40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9D97-6D68-4A74-9AF5-80C3CC2831BB}"/>
              </a:ext>
            </a:extLst>
          </p:cNvPr>
          <p:cNvSpPr>
            <a:spLocks noGrp="1"/>
          </p:cNvSpPr>
          <p:nvPr>
            <p:ph type="title"/>
          </p:nvPr>
        </p:nvSpPr>
        <p:spPr/>
        <p:txBody>
          <a:bodyPr/>
          <a:lstStyle/>
          <a:p>
            <a:pPr algn="ctr"/>
            <a:r>
              <a:rPr lang="en-GB" sz="6600" dirty="0">
                <a:latin typeface="Times New Roman" panose="02020603050405020304" pitchFamily="18" charset="0"/>
                <a:cs typeface="Times New Roman" panose="02020603050405020304" pitchFamily="18" charset="0"/>
              </a:rPr>
              <a:t>Goal of UHC</a:t>
            </a:r>
          </a:p>
        </p:txBody>
      </p:sp>
      <p:sp>
        <p:nvSpPr>
          <p:cNvPr id="3" name="Content Placeholder 2">
            <a:extLst>
              <a:ext uri="{FF2B5EF4-FFF2-40B4-BE49-F238E27FC236}">
                <a16:creationId xmlns:a16="http://schemas.microsoft.com/office/drawing/2014/main" id="{5DCA363B-A7BD-44C0-BEB3-6A5325EB7130}"/>
              </a:ext>
            </a:extLst>
          </p:cNvPr>
          <p:cNvSpPr>
            <a:spLocks noGrp="1"/>
          </p:cNvSpPr>
          <p:nvPr>
            <p:ph idx="1"/>
          </p:nvPr>
        </p:nvSpPr>
        <p:spPr>
          <a:xfrm>
            <a:off x="1103313" y="2052918"/>
            <a:ext cx="6256857" cy="4572734"/>
          </a:xfrm>
        </p:spPr>
        <p:txBody>
          <a:bodyPr>
            <a:normAutofit fontScale="85000" lnSpcReduction="10000"/>
          </a:bodyPr>
          <a:lstStyle/>
          <a:p>
            <a:r>
              <a:rPr lang="en-US" sz="4400" i="1" dirty="0">
                <a:solidFill>
                  <a:srgbClr val="FFFF00"/>
                </a:solidFill>
              </a:rPr>
              <a:t>Ensuring that all people obtain the health services they need without suffering financial hardship when paying for them ("Universal health coverage (UHC)," 2021).</a:t>
            </a:r>
          </a:p>
        </p:txBody>
      </p:sp>
      <p:pic>
        <p:nvPicPr>
          <p:cNvPr id="4098" name="Picture 2" descr="78,363 Scoring A Goal Stock Photos, Pictures &amp;amp; Royalty-Free Images - iStock">
            <a:extLst>
              <a:ext uri="{FF2B5EF4-FFF2-40B4-BE49-F238E27FC236}">
                <a16:creationId xmlns:a16="http://schemas.microsoft.com/office/drawing/2014/main" id="{FCF27CEC-D678-4D88-87C9-8CC78C46F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171" y="2052918"/>
            <a:ext cx="4831830" cy="457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2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B8E7-31BC-43DC-9839-9E6CCA259D7F}"/>
              </a:ext>
            </a:extLst>
          </p:cNvPr>
          <p:cNvSpPr>
            <a:spLocks noGrp="1"/>
          </p:cNvSpPr>
          <p:nvPr>
            <p:ph type="title"/>
          </p:nvPr>
        </p:nvSpPr>
        <p:spPr/>
        <p:txBody>
          <a:bodyPr/>
          <a:lstStyle/>
          <a:p>
            <a:pPr algn="ctr"/>
            <a:r>
              <a:rPr lang="en-GB" sz="6600" dirty="0">
                <a:latin typeface="Times New Roman" panose="02020603050405020304" pitchFamily="18" charset="0"/>
                <a:cs typeface="Times New Roman" panose="02020603050405020304" pitchFamily="18" charset="0"/>
              </a:rPr>
              <a:t>UHC COMMITMENT</a:t>
            </a:r>
          </a:p>
        </p:txBody>
      </p:sp>
      <p:sp>
        <p:nvSpPr>
          <p:cNvPr id="3" name="Content Placeholder 2">
            <a:extLst>
              <a:ext uri="{FF2B5EF4-FFF2-40B4-BE49-F238E27FC236}">
                <a16:creationId xmlns:a16="http://schemas.microsoft.com/office/drawing/2014/main" id="{3D251EDD-E8E3-4A26-BC36-49E77FA8EEDB}"/>
              </a:ext>
            </a:extLst>
          </p:cNvPr>
          <p:cNvSpPr>
            <a:spLocks noGrp="1"/>
          </p:cNvSpPr>
          <p:nvPr>
            <p:ph idx="1"/>
          </p:nvPr>
        </p:nvSpPr>
        <p:spPr>
          <a:xfrm>
            <a:off x="4350327" y="2052918"/>
            <a:ext cx="6857999" cy="4195481"/>
          </a:xfrm>
        </p:spPr>
        <p:txBody>
          <a:bodyPr>
            <a:normAutofit fontScale="92500" lnSpcReduction="20000"/>
          </a:bodyPr>
          <a:lstStyle/>
          <a:p>
            <a:r>
              <a:rPr lang="en-US" sz="2800" dirty="0">
                <a:solidFill>
                  <a:srgbClr val="00B0F0"/>
                </a:solidFill>
                <a:latin typeface="Times New Roman" panose="02020603050405020304" pitchFamily="18" charset="0"/>
                <a:cs typeface="Times New Roman" panose="02020603050405020304" pitchFamily="18" charset="0"/>
              </a:rPr>
              <a:t>WHO contributes to achieving the Thirteenth General Program of Work 2025 target that 1 billion more people benefit from UHC, while also contributing to the 2 other billion targets of 1 billion more people better protected from health emergencies and 1 billion more people enjoying better health and well-being ("What is universal health coverage?," n.d.).</a:t>
            </a:r>
          </a:p>
          <a:p>
            <a:r>
              <a:rPr lang="en-US" sz="2800" dirty="0">
                <a:solidFill>
                  <a:srgbClr val="FFC000"/>
                </a:solidFill>
                <a:latin typeface="Times New Roman" panose="02020603050405020304" pitchFamily="18" charset="0"/>
                <a:cs typeface="Times New Roman" panose="02020603050405020304" pitchFamily="18" charset="0"/>
              </a:rPr>
              <a:t>WHO also contributes to its mission of the right to the highest attainable standard of health, to Health for All and the sustainable development goals (SDGs).</a:t>
            </a:r>
          </a:p>
        </p:txBody>
      </p:sp>
      <p:pic>
        <p:nvPicPr>
          <p:cNvPr id="4" name="Picture 3">
            <a:extLst>
              <a:ext uri="{FF2B5EF4-FFF2-40B4-BE49-F238E27FC236}">
                <a16:creationId xmlns:a16="http://schemas.microsoft.com/office/drawing/2014/main" id="{6A886A3E-0C8E-4132-880B-1ADC3E768F90}"/>
              </a:ext>
            </a:extLst>
          </p:cNvPr>
          <p:cNvPicPr>
            <a:picLocks noChangeAspect="1"/>
          </p:cNvPicPr>
          <p:nvPr/>
        </p:nvPicPr>
        <p:blipFill>
          <a:blip r:embed="rId3"/>
          <a:stretch>
            <a:fillRect/>
          </a:stretch>
        </p:blipFill>
        <p:spPr>
          <a:xfrm>
            <a:off x="0" y="2052918"/>
            <a:ext cx="4350328" cy="4195481"/>
          </a:xfrm>
          <a:prstGeom prst="rect">
            <a:avLst/>
          </a:prstGeom>
        </p:spPr>
      </p:pic>
    </p:spTree>
    <p:extLst>
      <p:ext uri="{BB962C8B-B14F-4D97-AF65-F5344CB8AC3E}">
        <p14:creationId xmlns:p14="http://schemas.microsoft.com/office/powerpoint/2010/main" val="301752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DD86-52C8-4652-ADD1-6A8BCF4809E2}"/>
              </a:ext>
            </a:extLst>
          </p:cNvPr>
          <p:cNvSpPr>
            <a:spLocks noGrp="1"/>
          </p:cNvSpPr>
          <p:nvPr>
            <p:ph type="title"/>
          </p:nvPr>
        </p:nvSpPr>
        <p:spPr/>
        <p:txBody>
          <a:bodyPr/>
          <a:lstStyle/>
          <a:p>
            <a:pPr algn="ctr"/>
            <a:r>
              <a:rPr lang="en-GB" sz="7200" dirty="0">
                <a:latin typeface="Times New Roman" panose="02020603050405020304" pitchFamily="18" charset="0"/>
                <a:cs typeface="Times New Roman" panose="02020603050405020304" pitchFamily="18" charset="0"/>
              </a:rPr>
              <a:t>Enforcing UHC</a:t>
            </a:r>
          </a:p>
        </p:txBody>
      </p:sp>
      <p:sp>
        <p:nvSpPr>
          <p:cNvPr id="3" name="Content Placeholder 2">
            <a:extLst>
              <a:ext uri="{FF2B5EF4-FFF2-40B4-BE49-F238E27FC236}">
                <a16:creationId xmlns:a16="http://schemas.microsoft.com/office/drawing/2014/main" id="{A31ECF69-B975-46A9-A9CE-9F07F915660E}"/>
              </a:ext>
            </a:extLst>
          </p:cNvPr>
          <p:cNvSpPr>
            <a:spLocks noGrp="1"/>
          </p:cNvSpPr>
          <p:nvPr>
            <p:ph idx="1"/>
          </p:nvPr>
        </p:nvSpPr>
        <p:spPr>
          <a:xfrm>
            <a:off x="863470" y="2052918"/>
            <a:ext cx="6301828" cy="4467803"/>
          </a:xfrm>
        </p:spPr>
        <p:txBody>
          <a:bodyPr>
            <a:normAutofit fontScale="77500" lnSpcReduction="20000"/>
          </a:bodyPr>
          <a:lstStyle/>
          <a:p>
            <a:r>
              <a:rPr lang="en-GB" sz="2800" dirty="0">
                <a:latin typeface="Times New Roman" panose="02020603050405020304" pitchFamily="18" charset="0"/>
                <a:cs typeface="Times New Roman" panose="02020603050405020304" pitchFamily="18" charset="0"/>
              </a:rPr>
              <a:t>The world Health Organization (WHO), through its constitution declares health a fundamental human right (Ghebreyesus, T. A. (2017).</a:t>
            </a:r>
          </a:p>
          <a:p>
            <a:r>
              <a:rPr lang="en-GB" sz="2800" dirty="0">
                <a:latin typeface="Times New Roman" panose="02020603050405020304" pitchFamily="18" charset="0"/>
                <a:cs typeface="Times New Roman" panose="02020603050405020304" pitchFamily="18" charset="0"/>
              </a:rPr>
              <a:t>WHO helps countries to develop their health systems to achieve, maintain and monitor universal health coverage.</a:t>
            </a:r>
          </a:p>
          <a:p>
            <a:r>
              <a:rPr lang="en-GB" sz="2800" dirty="0">
                <a:latin typeface="Times New Roman" panose="02020603050405020304" pitchFamily="18" charset="0"/>
                <a:cs typeface="Times New Roman" panose="02020603050405020304" pitchFamily="18" charset="0"/>
              </a:rPr>
              <a:t>WHO collaborates with partners such as</a:t>
            </a:r>
            <a:endParaRPr lang="en-US" sz="2400" b="0" i="0" dirty="0">
              <a:solidFill>
                <a:srgbClr val="3C4245"/>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008DC9"/>
                </a:solidFill>
                <a:effectLst/>
                <a:latin typeface="Arial" panose="020B0604020202020204" pitchFamily="34" charset="0"/>
                <a:hlinkClick r:id="rId3"/>
              </a:rPr>
              <a:t>Alliance for Health Policy and Systems Research</a:t>
            </a:r>
            <a:endParaRPr lang="en-US" sz="2400" b="0" i="0" dirty="0">
              <a:solidFill>
                <a:srgbClr val="3C4245"/>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008DC9"/>
                </a:solidFill>
                <a:effectLst/>
                <a:latin typeface="Arial" panose="020B0604020202020204" pitchFamily="34" charset="0"/>
                <a:hlinkClick r:id="rId4"/>
              </a:rPr>
              <a:t>P4H Social Health Protection Network</a:t>
            </a:r>
            <a:endParaRPr lang="en-US" sz="2400" b="0" i="0" dirty="0">
              <a:solidFill>
                <a:srgbClr val="3C4245"/>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008DC9"/>
                </a:solidFill>
                <a:effectLst/>
                <a:latin typeface="Arial" panose="020B0604020202020204" pitchFamily="34" charset="0"/>
                <a:hlinkClick r:id="rId5"/>
              </a:rPr>
              <a:t>UHC Partnership</a:t>
            </a:r>
            <a:endParaRPr lang="en-US" sz="2400" b="0" i="0" dirty="0">
              <a:solidFill>
                <a:srgbClr val="3C4245"/>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008DC9"/>
                </a:solidFill>
                <a:effectLst/>
                <a:latin typeface="Arial" panose="020B0604020202020204" pitchFamily="34" charset="0"/>
                <a:hlinkClick r:id="rId6"/>
              </a:rPr>
              <a:t>Primary Health-Care Performance Initiative</a:t>
            </a:r>
            <a:endParaRPr lang="en-US" sz="2400" b="0" i="0" u="none" strike="noStrike" dirty="0">
              <a:solidFill>
                <a:srgbClr val="008DC9"/>
              </a:solidFill>
              <a:effectLst/>
              <a:latin typeface="Arial" panose="020B0604020202020204" pitchFamily="34" charset="0"/>
            </a:endParaRPr>
          </a:p>
          <a:p>
            <a:pPr algn="l">
              <a:buFont typeface="Arial" panose="020B0604020202020204" pitchFamily="34" charset="0"/>
              <a:buChar char="•"/>
            </a:pPr>
            <a:r>
              <a:rPr lang="en-US" sz="2400" b="0" i="0" u="none" strike="noStrike" dirty="0">
                <a:solidFill>
                  <a:srgbClr val="008DC9"/>
                </a:solidFill>
                <a:effectLst/>
                <a:latin typeface="Arial" panose="020B0604020202020204" pitchFamily="34" charset="0"/>
                <a:hlinkClick r:id="rId7"/>
              </a:rPr>
              <a:t>UHC2030</a:t>
            </a:r>
            <a:endParaRPr lang="en-US" sz="2400" b="0" i="0" dirty="0">
              <a:solidFill>
                <a:srgbClr val="3C4245"/>
              </a:solidFill>
              <a:effectLst/>
              <a:latin typeface="Arial" panose="020B0604020202020204" pitchFamily="34" charset="0"/>
            </a:endParaRPr>
          </a:p>
        </p:txBody>
      </p:sp>
      <p:pic>
        <p:nvPicPr>
          <p:cNvPr id="5122" name="Picture 2" descr="World Health Organization | ReliefWeb">
            <a:extLst>
              <a:ext uri="{FF2B5EF4-FFF2-40B4-BE49-F238E27FC236}">
                <a16:creationId xmlns:a16="http://schemas.microsoft.com/office/drawing/2014/main" id="{D56B9E65-47F6-44D5-BD45-B0D133CDE4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5298" y="1853248"/>
            <a:ext cx="5026702" cy="455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7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745-0F14-4F1A-97E4-53E512A8C627}"/>
              </a:ext>
            </a:extLst>
          </p:cNvPr>
          <p:cNvSpPr>
            <a:spLocks noGrp="1"/>
          </p:cNvSpPr>
          <p:nvPr>
            <p:ph type="title"/>
          </p:nvPr>
        </p:nvSpPr>
        <p:spPr/>
        <p:txBody>
          <a:bodyPr/>
          <a:lstStyle/>
          <a:p>
            <a:pPr algn="ctr"/>
            <a:r>
              <a:rPr lang="en-GB" sz="6600" dirty="0">
                <a:latin typeface="Algerian" panose="04020705040A02060702" pitchFamily="82" charset="0"/>
              </a:rPr>
              <a:t>UHC Requirements</a:t>
            </a:r>
          </a:p>
        </p:txBody>
      </p:sp>
      <p:sp>
        <p:nvSpPr>
          <p:cNvPr id="3" name="Content Placeholder 2">
            <a:extLst>
              <a:ext uri="{FF2B5EF4-FFF2-40B4-BE49-F238E27FC236}">
                <a16:creationId xmlns:a16="http://schemas.microsoft.com/office/drawing/2014/main" id="{CD661610-52B6-4090-852E-5E5358DE73E0}"/>
              </a:ext>
            </a:extLst>
          </p:cNvPr>
          <p:cNvSpPr>
            <a:spLocks noGrp="1"/>
          </p:cNvSpPr>
          <p:nvPr>
            <p:ph idx="1"/>
          </p:nvPr>
        </p:nvSpPr>
        <p:spPr>
          <a:xfrm>
            <a:off x="4856812" y="2052918"/>
            <a:ext cx="6850505" cy="4632695"/>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Adequate and competent health and care workers with optimal skills mix at facility, outreach and community level, and who are equitably distributed, adequately supported and enjoy decent work ("Universal health coverage (UHC)," 2021).</a:t>
            </a:r>
          </a:p>
          <a:p>
            <a:r>
              <a:rPr lang="en-US" sz="2400" dirty="0">
                <a:latin typeface="Times New Roman" panose="02020603050405020304" pitchFamily="18" charset="0"/>
                <a:cs typeface="Times New Roman" panose="02020603050405020304" pitchFamily="18" charset="0"/>
              </a:rPr>
              <a:t>Strengthening health systems in all countries through robust funding of all key structures such as information systems, data analysis, and surveillance (Ghebreyesus, T. A. (2017).</a:t>
            </a:r>
          </a:p>
          <a:p>
            <a:r>
              <a:rPr lang="en-US" sz="2400" dirty="0">
                <a:latin typeface="Times New Roman" panose="02020603050405020304" pitchFamily="18" charset="0"/>
                <a:cs typeface="Times New Roman" panose="02020603050405020304" pitchFamily="18" charset="0"/>
              </a:rPr>
              <a:t>Policy making based on evidence</a:t>
            </a:r>
          </a:p>
          <a:p>
            <a:r>
              <a:rPr lang="en-US" sz="2400" dirty="0">
                <a:latin typeface="Times New Roman" panose="02020603050405020304" pitchFamily="18" charset="0"/>
                <a:cs typeface="Times New Roman" panose="02020603050405020304" pitchFamily="18" charset="0"/>
              </a:rPr>
              <a:t>Communication and community outreach to empower individuals and families to better manage their own health.</a:t>
            </a:r>
            <a:endParaRPr lang="en-GB" sz="2400" dirty="0">
              <a:latin typeface="Times New Roman" panose="02020603050405020304" pitchFamily="18" charset="0"/>
              <a:cs typeface="Times New Roman" panose="02020603050405020304" pitchFamily="18" charset="0"/>
            </a:endParaRPr>
          </a:p>
        </p:txBody>
      </p:sp>
      <p:pic>
        <p:nvPicPr>
          <p:cNvPr id="6146" name="Picture 2" descr="Validate and visualize requirements with prototypes - Justinmind">
            <a:extLst>
              <a:ext uri="{FF2B5EF4-FFF2-40B4-BE49-F238E27FC236}">
                <a16:creationId xmlns:a16="http://schemas.microsoft.com/office/drawing/2014/main" id="{4AFEF777-3645-4BFF-828D-3442528E8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3248"/>
            <a:ext cx="4856812" cy="455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4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73AF-A404-4E5A-B13F-767ED1F69049}"/>
              </a:ext>
            </a:extLst>
          </p:cNvPr>
          <p:cNvSpPr>
            <a:spLocks noGrp="1"/>
          </p:cNvSpPr>
          <p:nvPr>
            <p:ph type="title"/>
          </p:nvPr>
        </p:nvSpPr>
        <p:spPr/>
        <p:txBody>
          <a:bodyPr/>
          <a:lstStyle/>
          <a:p>
            <a:pPr algn="ctr"/>
            <a:r>
              <a:rPr lang="en-GB" sz="4400" b="1" dirty="0"/>
              <a:t>Impact of WHO on Health Care Law and Policy</a:t>
            </a:r>
          </a:p>
        </p:txBody>
      </p:sp>
      <p:sp>
        <p:nvSpPr>
          <p:cNvPr id="3" name="Content Placeholder 2">
            <a:extLst>
              <a:ext uri="{FF2B5EF4-FFF2-40B4-BE49-F238E27FC236}">
                <a16:creationId xmlns:a16="http://schemas.microsoft.com/office/drawing/2014/main" id="{8D5F4FFD-C15E-4782-8C7A-97A468F5F9B5}"/>
              </a:ext>
            </a:extLst>
          </p:cNvPr>
          <p:cNvSpPr>
            <a:spLocks noGrp="1"/>
          </p:cNvSpPr>
          <p:nvPr>
            <p:ph idx="1"/>
          </p:nvPr>
        </p:nvSpPr>
        <p:spPr>
          <a:xfrm>
            <a:off x="494676" y="2052918"/>
            <a:ext cx="6715594" cy="4572734"/>
          </a:xfrm>
        </p:spPr>
        <p:txBody>
          <a:bodyPr>
            <a:normAutofit fontScale="92500" lnSpcReduction="20000"/>
          </a:bodyPr>
          <a:lstStyle/>
          <a:p>
            <a:r>
              <a:rPr lang="en-GB" sz="2800" dirty="0">
                <a:latin typeface="Times New Roman" panose="02020603050405020304" pitchFamily="18" charset="0"/>
                <a:cs typeface="Times New Roman" panose="02020603050405020304" pitchFamily="18" charset="0"/>
              </a:rPr>
              <a:t>The World Health Organization is an agency of the United Nations mandated with international public health.</a:t>
            </a:r>
          </a:p>
          <a:p>
            <a:r>
              <a:rPr lang="en-GB" sz="2800" dirty="0">
                <a:latin typeface="Times New Roman" panose="02020603050405020304" pitchFamily="18" charset="0"/>
                <a:cs typeface="Times New Roman" panose="02020603050405020304" pitchFamily="18" charset="0"/>
              </a:rPr>
              <a:t>WHO was able to convene meetings with heads of states, key policy makers and other healthcare stakeholders and convinced them to align healthcare policy and laws with universal healthcare (Ghebreyesus, T. A. (2017).</a:t>
            </a:r>
          </a:p>
          <a:p>
            <a:r>
              <a:rPr lang="en-GB" sz="2800" dirty="0">
                <a:latin typeface="Times New Roman" panose="02020603050405020304" pitchFamily="18" charset="0"/>
                <a:cs typeface="Times New Roman" panose="02020603050405020304" pitchFamily="18" charset="0"/>
              </a:rPr>
              <a:t>WHO has successfully managed to influence healthcare policies in more than 110 partner countries across the globe. </a:t>
            </a:r>
          </a:p>
        </p:txBody>
      </p:sp>
      <p:pic>
        <p:nvPicPr>
          <p:cNvPr id="7170" name="Picture 2" descr="Law and Health Policy | Healthy People 2020">
            <a:extLst>
              <a:ext uri="{FF2B5EF4-FFF2-40B4-BE49-F238E27FC236}">
                <a16:creationId xmlns:a16="http://schemas.microsoft.com/office/drawing/2014/main" id="{0C3BCC56-3A91-4535-9AD8-C83CFC5A3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270" y="2368446"/>
            <a:ext cx="4981730" cy="364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F4E8-FAE1-4485-A24D-14B39EE08DE1}"/>
              </a:ext>
            </a:extLst>
          </p:cNvPr>
          <p:cNvSpPr>
            <a:spLocks noGrp="1"/>
          </p:cNvSpPr>
          <p:nvPr>
            <p:ph type="title"/>
          </p:nvPr>
        </p:nvSpPr>
        <p:spPr/>
        <p:txBody>
          <a:bodyPr/>
          <a:lstStyle/>
          <a:p>
            <a:pPr algn="ctr"/>
            <a:r>
              <a:rPr lang="en-GB" sz="6600" dirty="0">
                <a:latin typeface="Algerian" panose="04020705040A02060702" pitchFamily="82" charset="0"/>
              </a:rPr>
              <a:t>Challenges of UHC</a:t>
            </a:r>
          </a:p>
        </p:txBody>
      </p:sp>
      <p:sp>
        <p:nvSpPr>
          <p:cNvPr id="3" name="Content Placeholder 2">
            <a:extLst>
              <a:ext uri="{FF2B5EF4-FFF2-40B4-BE49-F238E27FC236}">
                <a16:creationId xmlns:a16="http://schemas.microsoft.com/office/drawing/2014/main" id="{B910C53B-9D12-4988-ADCB-2A92950524F5}"/>
              </a:ext>
            </a:extLst>
          </p:cNvPr>
          <p:cNvSpPr>
            <a:spLocks noGrp="1"/>
          </p:cNvSpPr>
          <p:nvPr>
            <p:ph idx="1"/>
          </p:nvPr>
        </p:nvSpPr>
        <p:spPr>
          <a:xfrm>
            <a:off x="1103312" y="2052918"/>
            <a:ext cx="4992688" cy="4195481"/>
          </a:xfrm>
        </p:spPr>
        <p:txBody>
          <a:bodyPr>
            <a:normAutofit lnSpcReduction="10000"/>
          </a:bodyPr>
          <a:lstStyle/>
          <a:p>
            <a:r>
              <a:rPr lang="en-US" sz="3600" dirty="0">
                <a:solidFill>
                  <a:srgbClr val="FFC000"/>
                </a:solidFill>
                <a:latin typeface="Times New Roman" panose="02020603050405020304" pitchFamily="18" charset="0"/>
                <a:cs typeface="Times New Roman" panose="02020603050405020304" pitchFamily="18" charset="0"/>
              </a:rPr>
              <a:t>Low levels of entitlements</a:t>
            </a:r>
          </a:p>
          <a:p>
            <a:r>
              <a:rPr lang="en-US" sz="3600" dirty="0">
                <a:solidFill>
                  <a:srgbClr val="FFC000"/>
                </a:solidFill>
                <a:latin typeface="Times New Roman" panose="02020603050405020304" pitchFamily="18" charset="0"/>
                <a:cs typeface="Times New Roman" panose="02020603050405020304" pitchFamily="18" charset="0"/>
              </a:rPr>
              <a:t>Large healthcare inequality</a:t>
            </a:r>
          </a:p>
          <a:p>
            <a:r>
              <a:rPr lang="en-US" sz="3600" dirty="0">
                <a:solidFill>
                  <a:srgbClr val="FFC000"/>
                </a:solidFill>
                <a:latin typeface="Times New Roman" panose="02020603050405020304" pitchFamily="18" charset="0"/>
                <a:cs typeface="Times New Roman" panose="02020603050405020304" pitchFamily="18" charset="0"/>
              </a:rPr>
              <a:t>Limited financial protection</a:t>
            </a:r>
          </a:p>
          <a:p>
            <a:r>
              <a:rPr lang="en-US" sz="3600" dirty="0">
                <a:solidFill>
                  <a:srgbClr val="FFC000"/>
                </a:solidFill>
                <a:latin typeface="Times New Roman" panose="02020603050405020304" pitchFamily="18" charset="0"/>
                <a:cs typeface="Times New Roman" panose="02020603050405020304" pitchFamily="18" charset="0"/>
              </a:rPr>
              <a:t>Poor portability</a:t>
            </a:r>
            <a:endParaRPr lang="en-GB" sz="3600" dirty="0">
              <a:solidFill>
                <a:srgbClr val="FFC000"/>
              </a:solidFill>
              <a:latin typeface="Times New Roman" panose="02020603050405020304" pitchFamily="18" charset="0"/>
              <a:cs typeface="Times New Roman" panose="02020603050405020304" pitchFamily="18" charset="0"/>
            </a:endParaRPr>
          </a:p>
        </p:txBody>
      </p:sp>
      <p:pic>
        <p:nvPicPr>
          <p:cNvPr id="8194" name="Picture 2" descr="10 Software Development Challenges Faced by Modern Enterprises | Tiempo Dev">
            <a:extLst>
              <a:ext uri="{FF2B5EF4-FFF2-40B4-BE49-F238E27FC236}">
                <a16:creationId xmlns:a16="http://schemas.microsoft.com/office/drawing/2014/main" id="{C28C6317-9D84-4916-A1CA-026A93CBF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2918"/>
            <a:ext cx="6096000" cy="435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57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209</TotalTime>
  <Words>1674</Words>
  <Application>Microsoft Office PowerPoint</Application>
  <PresentationFormat>Widescreen</PresentationFormat>
  <Paragraphs>84</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Algerian</vt:lpstr>
      <vt:lpstr>Arial</vt:lpstr>
      <vt:lpstr>Arial</vt:lpstr>
      <vt:lpstr>Calibri</vt:lpstr>
      <vt:lpstr>Century Gothic</vt:lpstr>
      <vt:lpstr>interfaceregular</vt:lpstr>
      <vt:lpstr>Times New Roman</vt:lpstr>
      <vt:lpstr>Wingdings 3</vt:lpstr>
      <vt:lpstr>Ion</vt:lpstr>
      <vt:lpstr>Universal Health Care</vt:lpstr>
      <vt:lpstr>Universal Health Coverage </vt:lpstr>
      <vt:lpstr>WHO’s Position on UHC</vt:lpstr>
      <vt:lpstr>Goal of UHC</vt:lpstr>
      <vt:lpstr>UHC COMMITMENT</vt:lpstr>
      <vt:lpstr>Enforcing UHC</vt:lpstr>
      <vt:lpstr>UHC Requirements</vt:lpstr>
      <vt:lpstr>Impact of WHO on Health Care Law and Policy</vt:lpstr>
      <vt:lpstr>Challenges of UHC</vt:lpstr>
      <vt:lpstr>Economic Evaluation</vt:lpstr>
      <vt:lpstr>Value of UHC TO THE WHO</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32</cp:revision>
  <dcterms:created xsi:type="dcterms:W3CDTF">2021-07-29T21:34:57Z</dcterms:created>
  <dcterms:modified xsi:type="dcterms:W3CDTF">2021-07-30T01:04:39Z</dcterms:modified>
</cp:coreProperties>
</file>